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5" r:id="rId3"/>
    <p:sldId id="266" r:id="rId4"/>
    <p:sldId id="264" r:id="rId5"/>
    <p:sldId id="271" r:id="rId6"/>
    <p:sldId id="267" r:id="rId7"/>
    <p:sldId id="273" r:id="rId8"/>
    <p:sldId id="274" r:id="rId9"/>
    <p:sldId id="268" r:id="rId10"/>
    <p:sldId id="275" r:id="rId11"/>
    <p:sldId id="279" r:id="rId12"/>
    <p:sldId id="269" r:id="rId13"/>
    <p:sldId id="276" r:id="rId14"/>
    <p:sldId id="270" r:id="rId15"/>
    <p:sldId id="280" r:id="rId16"/>
    <p:sldId id="281" r:id="rId17"/>
    <p:sldId id="272" r:id="rId18"/>
    <p:sldId id="282" r:id="rId19"/>
    <p:sldId id="284" r:id="rId20"/>
    <p:sldId id="28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31179-01DC-40A8-8262-CF37FA4562AC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828B9-3192-4B25-8837-41F277E9B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2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828B9-3192-4B25-8837-41F277E9BC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2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3"/>
            <a:ext cx="12192000" cy="6853954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079303" y="4816889"/>
            <a:ext cx="7969443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059220" y="2090061"/>
            <a:ext cx="7986481" cy="1885731"/>
          </a:xfrm>
          <a:solidFill>
            <a:schemeClr val="accent1">
              <a:lumMod val="20000"/>
              <a:lumOff val="80000"/>
              <a:alpha val="40000"/>
            </a:schemeClr>
          </a:solidFill>
          <a:ln w="12700">
            <a:solidFill>
              <a:srgbClr val="FFFFFF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rgbClr val="FFFFFF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3772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8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0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2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3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403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3" y="1244601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7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52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"/>
            <a:ext cx="12192000" cy="6853954"/>
          </a:xfrm>
          <a:prstGeom prst="rect">
            <a:avLst/>
          </a:prstGeom>
        </p:spPr>
      </p:pic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45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1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ECAF4-7C10-484B-915D-554BD0041A06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2C538-0CBA-49C7-B3E6-A1B8DC01F0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67970" y="187394"/>
            <a:ext cx="11056060" cy="653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8" y="1248465"/>
            <a:ext cx="11056060" cy="51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61861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SzPct val="60000"/>
        <a:buFont typeface="Wingdings 2" panose="05020102010507070707" pitchFamily="18" charset="2"/>
        <a:buChar char=""/>
        <a:defRPr lang="zh-CN" altLang="en-US" sz="2800" b="1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57188" indent="-357188" algn="just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slide" Target="slide6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slide" Target="slide3.xml"/><Relationship Id="rId2" Type="http://schemas.openxmlformats.org/officeDocument/2006/relationships/tags" Target="../tags/tag6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slide" Target="slide9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slide" Target="slide6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" Target="slide3.xml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7.xml"/><Relationship Id="rId20" Type="http://schemas.openxmlformats.org/officeDocument/2006/relationships/slide" Target="slide12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slide" Target="slide9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6.xml"/><Relationship Id="rId3" Type="http://schemas.openxmlformats.org/officeDocument/2006/relationships/tags" Target="../tags/tag4.xml"/><Relationship Id="rId21" Type="http://schemas.openxmlformats.org/officeDocument/2006/relationships/slide" Target="slide1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3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7.xml"/><Relationship Id="rId20" Type="http://schemas.openxmlformats.org/officeDocument/2006/relationships/slide" Target="slide1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" Target="slide9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slide" Target="slide3.xml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slide" Target="slide6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slide" Target="slide3.xml"/><Relationship Id="rId2" Type="http://schemas.openxmlformats.org/officeDocument/2006/relationships/tags" Target="../tags/tag4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dirty="0" smtClean="0"/>
              <a:t>何李凯</a:t>
            </a:r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共享经济案例分享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8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物流</a:t>
            </a:r>
            <a:r>
              <a:rPr lang="en-US" altLang="zh-CN" dirty="0" smtClean="0"/>
              <a:t>/</a:t>
            </a:r>
            <a:r>
              <a:rPr lang="zh-CN" altLang="en-US" dirty="0" smtClean="0"/>
              <a:t>快递共享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8" y="3918419"/>
            <a:ext cx="3486090" cy="22589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8" y="1406540"/>
            <a:ext cx="2362200" cy="695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1796" y="4309248"/>
            <a:ext cx="29346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Instacart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不再需要自建仓库、组建车队，而需要做的是为采购者与用户提供一个交易的平台，采用众包的方式为用户进行快递服务。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50" y="2284041"/>
            <a:ext cx="3268756" cy="16343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8035" y="2482764"/>
            <a:ext cx="3557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Instacart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采取的是众包的采购、配送方式，并且独立采购员只需一部手机、一辆汽车便可以加入到</a:t>
            </a:r>
            <a:r>
              <a:rPr lang="en-US" altLang="zh-CN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Instacart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34125" y="840946"/>
            <a:ext cx="0" cy="57668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147" y="1257410"/>
            <a:ext cx="1806514" cy="9935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046934" y="2482764"/>
            <a:ext cx="34453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没有自己的配送团队、需要维护的车辆、仓库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不需要向员工定期支付固定的薪酬和福利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规定统一送货服务价格，把平台业务外包给司机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按需按最优路径同时为多家合作伙伴提供送货服务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87" y="4860096"/>
            <a:ext cx="2207034" cy="14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教育共享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0" y="1207698"/>
            <a:ext cx="891875" cy="891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9" y="4182156"/>
            <a:ext cx="5453546" cy="22088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7064" y="146896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付费制一对一经验交谈平台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24" y="1207698"/>
            <a:ext cx="5120343" cy="51833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861" y="2466324"/>
            <a:ext cx="1512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非标产品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服务体验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20212"/>
          <a:stretch/>
        </p:blipFill>
        <p:spPr>
          <a:xfrm>
            <a:off x="2974944" y="2032713"/>
            <a:ext cx="3138561" cy="20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数字共享</a:t>
            </a:r>
            <a:endParaRPr lang="zh-CN" altLang="en-US" dirty="0"/>
          </a:p>
        </p:txBody>
      </p:sp>
      <p:sp>
        <p:nvSpPr>
          <p:cNvPr id="14" name="MH_Number_2">
            <a:hlinkClick r:id="rId18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>
            <a:hlinkClick r:id="rId18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实物共享</a:t>
            </a:r>
            <a:endParaRPr lang="zh-CN" altLang="en-US" dirty="0"/>
          </a:p>
        </p:txBody>
      </p:sp>
      <p:sp>
        <p:nvSpPr>
          <p:cNvPr id="12" name="MH_Number_3">
            <a:hlinkClick r:id="rId19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>
            <a:hlinkClick r:id="rId19" action="ppaction://hlinksldjump"/>
          </p:cNvPr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服务共享</a:t>
            </a:r>
            <a:endParaRPr lang="zh-CN" altLang="en-US" dirty="0"/>
          </a:p>
        </p:txBody>
      </p:sp>
      <p:sp>
        <p:nvSpPr>
          <p:cNvPr id="17" name="MH_Number_4"/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/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端共享</a:t>
            </a:r>
          </a:p>
        </p:txBody>
      </p:sp>
      <p:sp>
        <p:nvSpPr>
          <p:cNvPr id="19" name="MH_Number_5"/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/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共享经济的思考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6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办公室共享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2" y="1518249"/>
            <a:ext cx="2061287" cy="4654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4099" y="1622621"/>
            <a:ext cx="1403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办公空共享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3819" y="2234914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办公空间和租赁模式的创新</a:t>
            </a:r>
            <a:endParaRPr lang="en-US" altLang="zh-CN" b="0" i="0" u="none" strike="noStrike" baseline="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原有办公室按面积整租变为出租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便捷性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共享社区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17" y="1364178"/>
            <a:ext cx="4434130" cy="24242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4" y="4048033"/>
            <a:ext cx="5139978" cy="2270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12" y="4800890"/>
            <a:ext cx="2816842" cy="8513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18" y="4667011"/>
            <a:ext cx="1851557" cy="111907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054812" y="4061400"/>
            <a:ext cx="5569218" cy="2270390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数字共享</a:t>
            </a:r>
            <a:endParaRPr lang="zh-CN" altLang="en-US" dirty="0"/>
          </a:p>
        </p:txBody>
      </p:sp>
      <p:sp>
        <p:nvSpPr>
          <p:cNvPr id="14" name="MH_Number_2">
            <a:hlinkClick r:id="rId18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>
            <a:hlinkClick r:id="rId18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实物共享</a:t>
            </a:r>
            <a:endParaRPr lang="zh-CN" altLang="en-US" dirty="0"/>
          </a:p>
        </p:txBody>
      </p:sp>
      <p:sp>
        <p:nvSpPr>
          <p:cNvPr id="12" name="MH_Number_3">
            <a:hlinkClick r:id="rId19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>
            <a:hlinkClick r:id="rId19" action="ppaction://hlinksldjump"/>
          </p:cNvPr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服务共享</a:t>
            </a:r>
          </a:p>
        </p:txBody>
      </p:sp>
      <p:sp>
        <p:nvSpPr>
          <p:cNvPr id="17" name="MH_Number_4">
            <a:hlinkClick r:id="rId20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>
            <a:hlinkClick r:id="rId20" action="ppaction://hlinksldjump"/>
          </p:cNvPr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B</a:t>
            </a:r>
            <a:r>
              <a:rPr lang="zh-CN" altLang="en-US"/>
              <a:t>端共享</a:t>
            </a:r>
            <a:endParaRPr lang="zh-CN" altLang="en-US" dirty="0"/>
          </a:p>
        </p:txBody>
      </p:sp>
      <p:sp>
        <p:nvSpPr>
          <p:cNvPr id="19" name="MH_Number_5"/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/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共享经济的思考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9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共享经济的几个特点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00099" y="1181499"/>
            <a:ext cx="2686051" cy="41735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、去中心化、再中心化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6" y="1741737"/>
            <a:ext cx="9638248" cy="47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共享经济的几个特点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0099" y="1181499"/>
            <a:ext cx="1500189" cy="41735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、非标产品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4930" t="33088" r="12105" b="19301"/>
          <a:stretch/>
        </p:blipFill>
        <p:spPr>
          <a:xfrm>
            <a:off x="423807" y="1974484"/>
            <a:ext cx="11344386" cy="41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共享经济的几个特点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10" y="1228725"/>
            <a:ext cx="7426488" cy="5084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970" y="1579980"/>
            <a:ext cx="3777040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私家车车主以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购买车辆</a:t>
            </a:r>
            <a:endParaRPr lang="en-US" altLang="zh-CN" b="0" i="0" u="none" strike="noStrike" baseline="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每年维护保养费用为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b="1" i="0" u="none" strike="noStrike" baseline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车辆使用寿命为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i="0" u="none" strike="noStrike" baseline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每年平均驾驶里程为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万里</a:t>
            </a: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，车主每年自身驾驶里程仅为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万里</a:t>
            </a: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，剩余</a:t>
            </a:r>
            <a:r>
              <a:rPr lang="en-US" altLang="zh-CN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i="0" u="none" strike="noStrike" baseline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万公</a:t>
            </a:r>
            <a:r>
              <a:rPr lang="zh-CN" altLang="en-US" b="0" i="0" u="none" strike="noStrike" baseline="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里为闲置资源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7970" y="4855414"/>
            <a:ext cx="3777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对于车主，净现值收益为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36.9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对于乘客，净现值收益为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18.4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2055361" y="4118088"/>
            <a:ext cx="802257" cy="681883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8674" y="1167942"/>
            <a:ext cx="1500189" cy="41735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、降低成本</a:t>
            </a:r>
          </a:p>
        </p:txBody>
      </p:sp>
    </p:spTree>
    <p:extLst>
      <p:ext uri="{BB962C8B-B14F-4D97-AF65-F5344CB8AC3E}">
        <p14:creationId xmlns:p14="http://schemas.microsoft.com/office/powerpoint/2010/main" val="15848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共享经济的几个特点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5757" t="15625" r="7454" b="11213"/>
          <a:stretch/>
        </p:blipFill>
        <p:spPr>
          <a:xfrm>
            <a:off x="1928830" y="1922929"/>
            <a:ext cx="8334340" cy="44644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968" y="1261682"/>
            <a:ext cx="1924892" cy="41735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、独特才能高价</a:t>
            </a:r>
          </a:p>
        </p:txBody>
      </p:sp>
    </p:spTree>
    <p:extLst>
      <p:ext uri="{BB962C8B-B14F-4D97-AF65-F5344CB8AC3E}">
        <p14:creationId xmlns:p14="http://schemas.microsoft.com/office/powerpoint/2010/main" val="17521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共享经济的条件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7970" y="1175297"/>
            <a:ext cx="110400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有限资源的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消费的碎片化、零散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新兴技术的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经济危机以及收入差距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消费观念的改变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409" y="1512397"/>
            <a:ext cx="1960077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移动！移动！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3409" y="1964829"/>
            <a:ext cx="2743200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假如没有移动端</a:t>
            </a:r>
            <a:r>
              <a:rPr lang="en-US" altLang="zh-CN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</a:t>
            </a:r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成本很大</a:t>
            </a:r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支付流程无法监控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3409" y="3306350"/>
            <a:ext cx="2743200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移动端的普及</a:t>
            </a:r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快速连接供给双方</a:t>
            </a:r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的个性化服务</a:t>
            </a:r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端支付简化支付过程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85567" y="1624907"/>
            <a:ext cx="262794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“我”的闲置资源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09" y="4715482"/>
            <a:ext cx="3254976" cy="16722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32" y="2196225"/>
            <a:ext cx="1107309" cy="11073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33" y="2236251"/>
            <a:ext cx="2069736" cy="11073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90236" y="2211270"/>
            <a:ext cx="20465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旅行者提供有趣的当地朋友、特色的旅行玩法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让全世界好玩的人陪你玩儿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708" y="3364881"/>
            <a:ext cx="3109891" cy="2057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876" y="3604045"/>
            <a:ext cx="4200403" cy="202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793" y="3931390"/>
            <a:ext cx="4930954" cy="193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724" y="4268957"/>
            <a:ext cx="4495965" cy="206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114" y="4671826"/>
            <a:ext cx="4433492" cy="202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直接连接符 18"/>
          <p:cNvCxnSpPr/>
          <p:nvPr/>
        </p:nvCxnSpPr>
        <p:spPr>
          <a:xfrm>
            <a:off x="4562852" y="1624907"/>
            <a:ext cx="18384" cy="496062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000" spc="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数字共享</a:t>
            </a:r>
            <a:endParaRPr lang="zh-CN" altLang="en-US" sz="2000" spc="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Number_2">
            <a:hlinkClick r:id="rId18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FAA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>
            <a:hlinkClick r:id="rId18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000" spc="20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实物共享</a:t>
            </a:r>
            <a:endParaRPr lang="zh-CN" altLang="en-US" sz="2000" spc="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Number_3">
            <a:hlinkClick r:id="rId19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>
            <a:hlinkClick r:id="rId19" action="ppaction://hlinksldjump"/>
          </p:cNvPr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000" spc="20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服务共享</a:t>
            </a:r>
            <a:endParaRPr lang="zh-CN" altLang="en-US" sz="2000" spc="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Number_4">
            <a:hlinkClick r:id="rId20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FAA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>
            <a:hlinkClick r:id="rId20" action="ppaction://hlinksldjump"/>
          </p:cNvPr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2000" spc="20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spc="20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端共享</a:t>
            </a:r>
            <a:endParaRPr lang="zh-CN" altLang="en-US" sz="2000" spc="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Number_5">
            <a:hlinkClick r:id="rId21" action="ppaction://hlinksldjump"/>
          </p:cNvPr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>
            <a:hlinkClick r:id="rId21" action="ppaction://hlinksldjump"/>
          </p:cNvPr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000" spc="20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共享经济的思考</a:t>
            </a:r>
            <a:endParaRPr lang="zh-CN" altLang="en-US" sz="2000" spc="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3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457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1532236" y="1861751"/>
            <a:ext cx="3929449" cy="2199503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社会从“拥有”向“使用”转型，汽车最终为我们共同使用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746789" y="1861751"/>
            <a:ext cx="3929449" cy="2199503"/>
          </a:xfrm>
          <a:prstGeom prst="wedgeRoundRectCallout">
            <a:avLst>
              <a:gd name="adj1" fmla="val 20886"/>
              <a:gd name="adj2" fmla="val 639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时代，汽车将会是继手机后下一个移动终端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8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/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/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</a:rPr>
              <a:t>数字共享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MH_Number_2"/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/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实物共享</a:t>
            </a:r>
            <a:endParaRPr lang="zh-CN" altLang="en-US" dirty="0"/>
          </a:p>
        </p:txBody>
      </p:sp>
      <p:sp>
        <p:nvSpPr>
          <p:cNvPr id="12" name="MH_Number_3"/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/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服务共享</a:t>
            </a:r>
            <a:endParaRPr lang="zh-CN" altLang="en-US" dirty="0"/>
          </a:p>
        </p:txBody>
      </p:sp>
      <p:sp>
        <p:nvSpPr>
          <p:cNvPr id="17" name="MH_Number_4"/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/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B</a:t>
            </a:r>
            <a:r>
              <a:rPr lang="zh-CN" altLang="en-US"/>
              <a:t>端共享</a:t>
            </a:r>
            <a:endParaRPr lang="zh-CN" altLang="en-US" dirty="0"/>
          </a:p>
        </p:txBody>
      </p:sp>
      <p:sp>
        <p:nvSpPr>
          <p:cNvPr id="19" name="MH_Number_5"/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/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共享经济的思考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知识</a:t>
            </a:r>
            <a:r>
              <a:rPr lang="zh-CN" altLang="en-US" dirty="0" smtClean="0"/>
              <a:t>经验共享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2804" y="1289603"/>
            <a:ext cx="90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kern="0" dirty="0" err="1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Quora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4" y="2203375"/>
            <a:ext cx="1689460" cy="731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30" y="1969581"/>
            <a:ext cx="1478051" cy="11993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367351" y="1289603"/>
            <a:ext cx="11144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kern="0" dirty="0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维基百科</a:t>
            </a:r>
            <a:endParaRPr lang="zh-CN" altLang="en-US" dirty="0"/>
          </a:p>
        </p:txBody>
      </p:sp>
      <p:cxnSp>
        <p:nvCxnSpPr>
          <p:cNvPr id="12" name="直接连接符 11"/>
          <p:cNvCxnSpPr>
            <a:stCxn id="4" idx="2"/>
          </p:cNvCxnSpPr>
          <p:nvPr/>
        </p:nvCxnSpPr>
        <p:spPr>
          <a:xfrm>
            <a:off x="6096000" y="840946"/>
            <a:ext cx="0" cy="57668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30367" y="2107592"/>
            <a:ext cx="3407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自由</a:t>
            </a:r>
            <a:r>
              <a:rPr lang="zh-CN" altLang="en-US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提问</a:t>
            </a:r>
            <a:r>
              <a:rPr lang="zh-CN" altLang="zh-CN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和回答问题</a:t>
            </a:r>
            <a:endParaRPr lang="en-US" altLang="zh-CN" kern="0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问问题不需要金钱，回答问题也没有任何报酬</a:t>
            </a:r>
            <a:endParaRPr lang="en-US" altLang="zh-CN" kern="0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54104" y="2107592"/>
            <a:ext cx="3523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自由网络百科全书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开放的原则，所有人都可以编辑和修改词典</a:t>
            </a:r>
            <a:endParaRPr lang="en-US" altLang="zh-CN" kern="0" dirty="0" smtClean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6377" y="3191781"/>
            <a:ext cx="4908431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名人入驻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基于回答者的主观感受回答提问者的问题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多为主观性问题及整句形式问题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问答在提问者和回答者之间进行，但其他人可以查看并评论甚至参与讨论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知识偏向经验方面，是回答者个人经验总结，并且因为名人入驻，涉及到相关问题会被“翻牌”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07193" y="3191781"/>
            <a:ext cx="4908431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广大网民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基于客观事实陈列事物属性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</a:t>
            </a: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为事物客观属性及关键词词条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任何网民都可以创建、编辑、修改并删除词条，但需要遵循一定的规则</a:t>
            </a:r>
            <a:endParaRPr lang="en-US" altLang="zh-CN" sz="1400" dirty="0" smtClean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知识偏向客观事实，非公认真理无法通过审核，而且词条众多涉及面广，真正的“百科全书”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6" t="23389" r="20836" b="22801"/>
          <a:stretch/>
        </p:blipFill>
        <p:spPr>
          <a:xfrm>
            <a:off x="682804" y="5424676"/>
            <a:ext cx="2146660" cy="95581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8466" r="6242" b="25400"/>
          <a:stretch/>
        </p:blipFill>
        <p:spPr>
          <a:xfrm>
            <a:off x="9267820" y="5452669"/>
            <a:ext cx="2249761" cy="10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7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口碑共享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096000" y="840946"/>
            <a:ext cx="0" cy="57668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4" y="1322479"/>
            <a:ext cx="2346205" cy="1467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3" y="5573207"/>
            <a:ext cx="2346205" cy="7980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74" y="1580985"/>
            <a:ext cx="2871391" cy="7826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53" y="3082890"/>
            <a:ext cx="2682814" cy="21973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82" y="2694922"/>
            <a:ext cx="5298800" cy="14041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16612" y="1322479"/>
            <a:ext cx="19380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美国著名商户点评网站，包括各地餐馆、购物中心、酒店、旅游等领域的商户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32609" y="1456645"/>
            <a:ext cx="1814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社区网站，提供图书、电影、音乐唱片的推荐、评论和价格比较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82" y="4181567"/>
            <a:ext cx="5298800" cy="24374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0114" y="3165903"/>
            <a:ext cx="24412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Yelp elite squad</a:t>
            </a:r>
          </a:p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Yelp 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精英营）：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者实名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被邀请参加活动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获得优待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社区运营经理维护关系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526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数字共享</a:t>
            </a:r>
            <a:endParaRPr lang="zh-CN" altLang="en-US" dirty="0"/>
          </a:p>
        </p:txBody>
      </p:sp>
      <p:sp>
        <p:nvSpPr>
          <p:cNvPr id="14" name="MH_Number_2"/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/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</a:rPr>
              <a:t>实物共享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MH_Number_3"/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/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服务共享</a:t>
            </a:r>
            <a:endParaRPr lang="zh-CN" altLang="en-US" dirty="0"/>
          </a:p>
        </p:txBody>
      </p:sp>
      <p:sp>
        <p:nvSpPr>
          <p:cNvPr id="17" name="MH_Number_4"/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/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B</a:t>
            </a:r>
            <a:r>
              <a:rPr lang="zh-CN" altLang="en-US"/>
              <a:t>端共享</a:t>
            </a:r>
            <a:endParaRPr lang="zh-CN" altLang="en-US" dirty="0"/>
          </a:p>
        </p:txBody>
      </p:sp>
      <p:sp>
        <p:nvSpPr>
          <p:cNvPr id="19" name="MH_Number_5"/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/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共享经济的思考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汽车共享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7" y="1552091"/>
            <a:ext cx="1521677" cy="1165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29" y="1576101"/>
            <a:ext cx="1734982" cy="11393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62" y="1797253"/>
            <a:ext cx="1691744" cy="6969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930770" y="840946"/>
            <a:ext cx="0" cy="57668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69525" y="840946"/>
            <a:ext cx="0" cy="57668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84" y="4177769"/>
            <a:ext cx="3464738" cy="188460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93871" y="1552093"/>
            <a:ext cx="1851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全球即时用车软件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已覆盖全球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个国家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,300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多个城市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2494" y="3106784"/>
            <a:ext cx="3153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为乘客提供一种高端和更私人的出行方案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t="6552" r="768" b="6890"/>
          <a:stretch/>
        </p:blipFill>
        <p:spPr>
          <a:xfrm>
            <a:off x="4244246" y="4177769"/>
            <a:ext cx="3211799" cy="190177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93587" y="1829091"/>
            <a:ext cx="1790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戴姆勒旗下的汽车共享项目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15164" y="2829784"/>
            <a:ext cx="356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寻找附近的可租车辆，用智能卡解锁汽车后即可按分钟租用。租车人无需在指定地点租车和还车。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720" y="4755610"/>
            <a:ext cx="2371815" cy="16221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72" y="2967994"/>
            <a:ext cx="2572109" cy="178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688900" y="1552091"/>
            <a:ext cx="2064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长途拼车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，帮助旅行者寻找与自己出行路线相同的汽车并预定座位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租房共享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783434"/>
              </p:ext>
            </p:extLst>
          </p:nvPr>
        </p:nvGraphicFramePr>
        <p:xfrm>
          <a:off x="1968282" y="3016983"/>
          <a:ext cx="769761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26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2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8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Airbnb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Homeaway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房源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中介和房地产、个人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3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个人旅行者、商务市场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家庭或团队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5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公司规模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用户总数高达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万个，遍布全球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各国家近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万个城市，累积预定量超过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万间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夜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超过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万套房源，遍布全球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各国家，公司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年收入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4.46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亿美元，同比增长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28.9%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04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收费模式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向租客收取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6%-12%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的费用，同时向房东收取</a:t>
                      </a:r>
                      <a:r>
                        <a:rPr lang="en-US" altLang="zh-CN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的费用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租赁信息展示费、增值服务、地产管理软件及与第三方合作产生的收入例如保险、房屋损坏保护服务等</a:t>
                      </a:r>
                      <a:endParaRPr lang="zh-CN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20404" r="6150" b="24592"/>
          <a:stretch/>
        </p:blipFill>
        <p:spPr>
          <a:xfrm>
            <a:off x="9109493" y="1572861"/>
            <a:ext cx="2268747" cy="1035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8" t="10137" r="10251" b="9217"/>
          <a:stretch/>
        </p:blipFill>
        <p:spPr>
          <a:xfrm>
            <a:off x="966160" y="1375019"/>
            <a:ext cx="1293962" cy="14308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6252" y="19057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短期房屋出租信息平台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1767280"/>
            <a:ext cx="2930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kern="0" dirty="0" smtClean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旅游人士和家中有空房出租的房主之间的联系的平台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0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2" name="MH_Others_11"/>
          <p:cNvSpPr/>
          <p:nvPr>
            <p:custDataLst>
              <p:tags r:id="rId3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MH_Others_12"/>
          <p:cNvSpPr txBox="1"/>
          <p:nvPr>
            <p:custDataLst>
              <p:tags r:id="rId4"/>
            </p:custDataLst>
          </p:nvPr>
        </p:nvSpPr>
        <p:spPr>
          <a:xfrm>
            <a:off x="8940313" y="951111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600" spc="100" dirty="0">
                <a:solidFill>
                  <a:srgbClr val="FAA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3600" spc="100" dirty="0">
              <a:solidFill>
                <a:srgbClr val="FAA2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3"/>
          <p:cNvSpPr txBox="1"/>
          <p:nvPr>
            <p:custDataLst>
              <p:tags r:id="rId5"/>
            </p:custDataLst>
          </p:nvPr>
        </p:nvSpPr>
        <p:spPr>
          <a:xfrm>
            <a:off x="9687162" y="457993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99D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738544" y="2026502"/>
            <a:ext cx="654956" cy="654956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1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67548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数字共享</a:t>
            </a:r>
            <a:endParaRPr lang="zh-CN" altLang="en-US" dirty="0"/>
          </a:p>
        </p:txBody>
      </p:sp>
      <p:sp>
        <p:nvSpPr>
          <p:cNvPr id="14" name="MH_Number_2">
            <a:hlinkClick r:id="rId18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558366" y="1171687"/>
            <a:ext cx="675936" cy="675935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MH_Entry_2">
            <a:hlinkClick r:id="rId18" action="ppaction://hlinksldjump"/>
          </p:cNvPr>
          <p:cNvSpPr txBox="1"/>
          <p:nvPr>
            <p:custDataLst>
              <p:tags r:id="rId9"/>
            </p:custDataLst>
          </p:nvPr>
        </p:nvSpPr>
        <p:spPr>
          <a:xfrm>
            <a:off x="5598475" y="2058184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实物共享</a:t>
            </a:r>
            <a:endParaRPr lang="zh-CN" altLang="en-US" dirty="0"/>
          </a:p>
        </p:txBody>
      </p:sp>
      <p:sp>
        <p:nvSpPr>
          <p:cNvPr id="12" name="MH_Number_3"/>
          <p:cNvSpPr/>
          <p:nvPr>
            <p:custDataLst>
              <p:tags r:id="rId10"/>
            </p:custDataLst>
          </p:nvPr>
        </p:nvSpPr>
        <p:spPr>
          <a:xfrm>
            <a:off x="4411661" y="2026503"/>
            <a:ext cx="642464" cy="642464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MH_Entry_3"/>
          <p:cNvSpPr txBox="1"/>
          <p:nvPr>
            <p:custDataLst>
              <p:tags r:id="rId11"/>
            </p:custDataLst>
          </p:nvPr>
        </p:nvSpPr>
        <p:spPr>
          <a:xfrm>
            <a:off x="44420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</a:rPr>
              <a:t>服务共享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MH_Number_4"/>
          <p:cNvSpPr/>
          <p:nvPr>
            <p:custDataLst>
              <p:tags r:id="rId12"/>
            </p:custDataLst>
          </p:nvPr>
        </p:nvSpPr>
        <p:spPr>
          <a:xfrm>
            <a:off x="3273542" y="1186629"/>
            <a:ext cx="633878" cy="633878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MH_Entry_4"/>
          <p:cNvSpPr txBox="1"/>
          <p:nvPr>
            <p:custDataLst>
              <p:tags r:id="rId13"/>
            </p:custDataLst>
          </p:nvPr>
        </p:nvSpPr>
        <p:spPr>
          <a:xfrm>
            <a:off x="3285675" y="2024788"/>
            <a:ext cx="638625" cy="302800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B</a:t>
            </a:r>
            <a:r>
              <a:rPr lang="zh-CN" altLang="en-US"/>
              <a:t>端共享</a:t>
            </a:r>
            <a:endParaRPr lang="zh-CN" altLang="en-US" dirty="0"/>
          </a:p>
        </p:txBody>
      </p:sp>
      <p:sp>
        <p:nvSpPr>
          <p:cNvPr id="19" name="MH_Number_5"/>
          <p:cNvSpPr/>
          <p:nvPr>
            <p:custDataLst>
              <p:tags r:id="rId14"/>
            </p:custDataLst>
          </p:nvPr>
        </p:nvSpPr>
        <p:spPr>
          <a:xfrm>
            <a:off x="2118429" y="2026502"/>
            <a:ext cx="650872" cy="650872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5"/>
          <p:cNvSpPr txBox="1"/>
          <p:nvPr>
            <p:custDataLst>
              <p:tags r:id="rId15"/>
            </p:custDataLst>
          </p:nvPr>
        </p:nvSpPr>
        <p:spPr>
          <a:xfrm>
            <a:off x="2129275" y="2921499"/>
            <a:ext cx="638625" cy="331187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1600" spc="200">
                <a:solidFill>
                  <a:srgbClr val="CFCFC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共享经济的思考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5"/>
  <p:tag name="MH_SECTIONID" val="266,267,268,269,270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ID" val="626773"/>
  <p:tag name="MH_TYPE" val="CONTENTS_SECTI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MH_TYPE" val="CONTENTS"/>
  <p:tag name="ID" val="62677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ID" val="626773"/>
  <p:tag name="MH_TYPE" val="CONTENTS_SECTIO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ID" val="626773"/>
  <p:tag name="MH_TYPE" val="CONTENTS_SECT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ID" val="626773"/>
  <p:tag name="MH_TYPE" val="CONTENTS_SECTI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AUTOCOLOR" val="FALSE"/>
  <p:tag name="ID" val="626773"/>
  <p:tag name="MH_TYPE" val="CONTENTS_SEC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OTHERS"/>
  <p:tag name="ID" val="62677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NUMBER"/>
  <p:tag name="ID" val="626773"/>
  <p:tag name="MH_ORDER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182118"/>
  <p:tag name="MH_LIBRARY" val="CONTENTS"/>
  <p:tag name="MH_TYPE" val="ENTRY"/>
  <p:tag name="ID" val="626773"/>
  <p:tag name="MH_ORDER" val="5"/>
</p:tagLst>
</file>

<file path=ppt/theme/theme1.xml><?xml version="1.0" encoding="utf-8"?>
<a:theme xmlns:a="http://schemas.openxmlformats.org/drawingml/2006/main" name="A000120140530A99PPBG">
  <a:themeElements>
    <a:clrScheme name="自定义 439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046FB6"/>
      </a:accent1>
      <a:accent2>
        <a:srgbClr val="22B1DE"/>
      </a:accent2>
      <a:accent3>
        <a:srgbClr val="5D76BA"/>
      </a:accent3>
      <a:accent4>
        <a:srgbClr val="92D050"/>
      </a:accent4>
      <a:accent5>
        <a:srgbClr val="D60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3">
      <a:majorFont>
        <a:latin typeface="Castellar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A000120150324A11KPBG</Template>
  <TotalTime>526</TotalTime>
  <Words>990</Words>
  <Application>Microsoft Office PowerPoint</Application>
  <PresentationFormat>宽屏</PresentationFormat>
  <Paragraphs>174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BatangChe</vt:lpstr>
      <vt:lpstr>华文细黑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A000120140530A99PPBG</vt:lpstr>
      <vt:lpstr>共享经济案例分享</vt:lpstr>
      <vt:lpstr>PowerPoint 演示文稿</vt:lpstr>
      <vt:lpstr>PowerPoint 演示文稿</vt:lpstr>
      <vt:lpstr>1.1 知识经验共享</vt:lpstr>
      <vt:lpstr>1.2 口碑共享</vt:lpstr>
      <vt:lpstr>PowerPoint 演示文稿</vt:lpstr>
      <vt:lpstr>2.1 汽车共享</vt:lpstr>
      <vt:lpstr>2.2 租房共享</vt:lpstr>
      <vt:lpstr>PowerPoint 演示文稿</vt:lpstr>
      <vt:lpstr>3.1 物流/快递共享</vt:lpstr>
      <vt:lpstr>3.2 教育共享</vt:lpstr>
      <vt:lpstr>PowerPoint 演示文稿</vt:lpstr>
      <vt:lpstr>4.1 办公室共享</vt:lpstr>
      <vt:lpstr>PowerPoint 演示文稿</vt:lpstr>
      <vt:lpstr>5.1 共享经济的几个特点</vt:lpstr>
      <vt:lpstr>5.1 共享经济的几个特点</vt:lpstr>
      <vt:lpstr>5.1 共享经济的几个特点</vt:lpstr>
      <vt:lpstr>5.1 共享经济的几个特点</vt:lpstr>
      <vt:lpstr>5.2 共享经济的条件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共享经济案例分享</dc:title>
  <dc:creator>lk He</dc:creator>
  <cp:lastModifiedBy>lk He</cp:lastModifiedBy>
  <cp:revision>37</cp:revision>
  <dcterms:created xsi:type="dcterms:W3CDTF">2015-12-08T08:12:25Z</dcterms:created>
  <dcterms:modified xsi:type="dcterms:W3CDTF">2015-12-09T09:16:21Z</dcterms:modified>
</cp:coreProperties>
</file>